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8" r:id="rId13"/>
    <p:sldId id="269" r:id="rId14"/>
    <p:sldId id="270" r:id="rId15"/>
    <p:sldId id="271" r:id="rId16"/>
    <p:sldId id="272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4" r:id="rId27"/>
    <p:sldId id="285" r:id="rId28"/>
    <p:sldId id="286" r:id="rId29"/>
    <p:sldId id="287" r:id="rId30"/>
    <p:sldId id="288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>
      <p:cViewPr varScale="1">
        <p:scale>
          <a:sx n="90" d="100"/>
          <a:sy n="90" d="100"/>
        </p:scale>
        <p:origin x="355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769FF7-7E20-4F7B-9255-2BC97F0976CF}" type="datetimeFigureOut">
              <a:rPr lang="en-IN" smtClean="0"/>
              <a:t>17-11-2024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F90DE7-6EA4-4030-84B9-2935AD2169C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873640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769FF7-7E20-4F7B-9255-2BC97F0976CF}" type="datetimeFigureOut">
              <a:rPr lang="en-IN" smtClean="0"/>
              <a:t>17-11-2024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F90DE7-6EA4-4030-84B9-2935AD2169C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829981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769FF7-7E20-4F7B-9255-2BC97F0976CF}" type="datetimeFigureOut">
              <a:rPr lang="en-IN" smtClean="0"/>
              <a:t>17-11-2024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F90DE7-6EA4-4030-84B9-2935AD2169C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34856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769FF7-7E20-4F7B-9255-2BC97F0976CF}" type="datetimeFigureOut">
              <a:rPr lang="en-IN" smtClean="0"/>
              <a:t>17-11-2024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F90DE7-6EA4-4030-84B9-2935AD2169C1}" type="slidenum">
              <a:rPr lang="en-IN" smtClean="0"/>
              <a:t>‹#›</a:t>
            </a:fld>
            <a:endParaRPr lang="en-IN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295802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769FF7-7E20-4F7B-9255-2BC97F0976CF}" type="datetimeFigureOut">
              <a:rPr lang="en-IN" smtClean="0"/>
              <a:t>17-11-2024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F90DE7-6EA4-4030-84B9-2935AD2169C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385654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769FF7-7E20-4F7B-9255-2BC97F0976CF}" type="datetimeFigureOut">
              <a:rPr lang="en-IN" smtClean="0"/>
              <a:t>17-11-2024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F90DE7-6EA4-4030-84B9-2935AD2169C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3965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769FF7-7E20-4F7B-9255-2BC97F0976CF}" type="datetimeFigureOut">
              <a:rPr lang="en-IN" smtClean="0"/>
              <a:t>17-11-2024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F90DE7-6EA4-4030-84B9-2935AD2169C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715588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769FF7-7E20-4F7B-9255-2BC97F0976CF}" type="datetimeFigureOut">
              <a:rPr lang="en-IN" smtClean="0"/>
              <a:t>17-11-2024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F90DE7-6EA4-4030-84B9-2935AD2169C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988409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769FF7-7E20-4F7B-9255-2BC97F0976CF}" type="datetimeFigureOut">
              <a:rPr lang="en-IN" smtClean="0"/>
              <a:t>17-11-2024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F90DE7-6EA4-4030-84B9-2935AD2169C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188859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769FF7-7E20-4F7B-9255-2BC97F0976CF}" type="datetimeFigureOut">
              <a:rPr lang="en-IN" smtClean="0"/>
              <a:t>17-11-2024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F90DE7-6EA4-4030-84B9-2935AD2169C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712640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769FF7-7E20-4F7B-9255-2BC97F0976CF}" type="datetimeFigureOut">
              <a:rPr lang="en-IN" smtClean="0"/>
              <a:t>17-11-2024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F90DE7-6EA4-4030-84B9-2935AD2169C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897583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769FF7-7E20-4F7B-9255-2BC97F0976CF}" type="datetimeFigureOut">
              <a:rPr lang="en-IN" smtClean="0"/>
              <a:t>17-11-2024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F90DE7-6EA4-4030-84B9-2935AD2169C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73843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769FF7-7E20-4F7B-9255-2BC97F0976CF}" type="datetimeFigureOut">
              <a:rPr lang="en-IN" smtClean="0"/>
              <a:t>17-11-2024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F90DE7-6EA4-4030-84B9-2935AD2169C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739736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769FF7-7E20-4F7B-9255-2BC97F0976CF}" type="datetimeFigureOut">
              <a:rPr lang="en-IN" smtClean="0"/>
              <a:t>17-11-2024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F90DE7-6EA4-4030-84B9-2935AD2169C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926988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769FF7-7E20-4F7B-9255-2BC97F0976CF}" type="datetimeFigureOut">
              <a:rPr lang="en-IN" smtClean="0"/>
              <a:t>17-11-2024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F90DE7-6EA4-4030-84B9-2935AD2169C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448327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769FF7-7E20-4F7B-9255-2BC97F0976CF}" type="datetimeFigureOut">
              <a:rPr lang="en-IN" smtClean="0"/>
              <a:t>17-11-2024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F90DE7-6EA4-4030-84B9-2935AD2169C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49286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769FF7-7E20-4F7B-9255-2BC97F0976CF}" type="datetimeFigureOut">
              <a:rPr lang="en-IN" smtClean="0"/>
              <a:t>17-11-2024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F90DE7-6EA4-4030-84B9-2935AD2169C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389110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5A769FF7-7E20-4F7B-9255-2BC97F0976CF}" type="datetimeFigureOut">
              <a:rPr lang="en-IN" smtClean="0"/>
              <a:t>17-11-2024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86F90DE7-6EA4-4030-84B9-2935AD2169C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8123374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91BE74A-4185-B44C-E01E-8F32106EAC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923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539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FA1C38C-1786-30EF-8475-26DED15464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28"/>
            <a:ext cx="12192000" cy="6852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9088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E60446-0094-AEBC-CDFB-EF8779CF13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8461" y="0"/>
            <a:ext cx="10353762" cy="970450"/>
          </a:xfrm>
        </p:spPr>
        <p:txBody>
          <a:bodyPr/>
          <a:lstStyle/>
          <a:p>
            <a:r>
              <a:rPr lang="en-IN" b="1" dirty="0">
                <a:solidFill>
                  <a:schemeClr val="accent1"/>
                </a:solidFill>
              </a:rPr>
              <a:t>Airbnb Overview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B2B22C-D44B-6EC4-1381-5C3BAC796C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9119" y="970450"/>
            <a:ext cx="10353762" cy="5430350"/>
          </a:xfrm>
        </p:spPr>
        <p:txBody>
          <a:bodyPr>
            <a:normAutofit fontScale="85000" lnSpcReduction="2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IN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Observations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The average price of a room across the two cities is $198, with an average availability of 194 days per year. 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There are approximately 6,000 hosts managing a total of 12,000 listings, indicating that each host manages an average of two listings.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When comparing the growth in these cities to 2022, there has been remarkable growth in the Airbnb market</a:t>
            </a:r>
          </a:p>
          <a:p>
            <a:pPr marL="36900" indent="0">
              <a:buNone/>
            </a:pPr>
            <a:r>
              <a:rPr lang="en-US" b="1" dirty="0"/>
              <a:t>     1469% increase in hosts</a:t>
            </a:r>
            <a:r>
              <a:rPr lang="en-US" dirty="0"/>
              <a:t> from 2022 to 2024.</a:t>
            </a:r>
          </a:p>
          <a:p>
            <a:pPr marL="36900" indent="0">
              <a:buNone/>
            </a:pPr>
            <a:r>
              <a:rPr lang="en-US" b="1" dirty="0"/>
              <a:t>     2059% increase in listings</a:t>
            </a:r>
            <a:r>
              <a:rPr lang="en-US" dirty="0"/>
              <a:t> during the same period.</a:t>
            </a:r>
          </a:p>
          <a:p>
            <a:pPr marL="36900" indent="0">
              <a:buNone/>
            </a:pPr>
            <a:r>
              <a:rPr lang="en-US" dirty="0"/>
              <a:t>     This explosive growth highlights the substantial potential of the Airbnb hosting market in these cities.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Room Type Distribution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b="1" dirty="0"/>
              <a:t>     Entire homes</a:t>
            </a:r>
            <a:r>
              <a:rPr lang="en-US" dirty="0"/>
              <a:t> dominate the market, comprising </a:t>
            </a:r>
            <a:r>
              <a:rPr lang="en-US" b="1" dirty="0"/>
              <a:t>82% of the total listings</a:t>
            </a:r>
            <a:r>
              <a:rPr lang="en-US" dirty="0"/>
              <a:t>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b="1" dirty="0"/>
              <a:t>     Shared rooms</a:t>
            </a:r>
            <a:r>
              <a:rPr lang="en-US" dirty="0"/>
              <a:t> represent the smallest share, with only </a:t>
            </a:r>
            <a:r>
              <a:rPr lang="en-US" b="1" dirty="0"/>
              <a:t>0.54% of the market</a:t>
            </a:r>
            <a:r>
              <a:rPr lang="en-US" dirty="0"/>
              <a:t>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Seasonal Trends in Listings</a:t>
            </a:r>
          </a:p>
          <a:p>
            <a:r>
              <a:rPr lang="en-US" dirty="0"/>
              <a:t> Listings typically start at their lowest in January and remain stagnant until April.</a:t>
            </a:r>
          </a:p>
          <a:p>
            <a:r>
              <a:rPr lang="en-US" dirty="0"/>
              <a:t> A sharp increase is observed in May and June, with June experiencing the highest listing count of the year.</a:t>
            </a:r>
          </a:p>
          <a:p>
            <a:r>
              <a:rPr lang="en-US" dirty="0"/>
              <a:t> A decline follows in July, with another small spike in August.</a:t>
            </a:r>
          </a:p>
          <a:p>
            <a:r>
              <a:rPr lang="en-US" dirty="0"/>
              <a:t> From September onward, listings gradually decrease, hitting their lowest point in December.</a:t>
            </a:r>
          </a:p>
        </p:txBody>
      </p:sp>
    </p:spTree>
    <p:extLst>
      <p:ext uri="{BB962C8B-B14F-4D97-AF65-F5344CB8AC3E}">
        <p14:creationId xmlns:p14="http://schemas.microsoft.com/office/powerpoint/2010/main" val="32858427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13B6EB-392E-31C3-A506-E39A20EE80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169334"/>
            <a:ext cx="10353762" cy="970450"/>
          </a:xfrm>
        </p:spPr>
        <p:txBody>
          <a:bodyPr/>
          <a:lstStyle/>
          <a:p>
            <a:r>
              <a:rPr lang="en-IN" b="1" dirty="0">
                <a:solidFill>
                  <a:schemeClr val="accent1"/>
                </a:solidFill>
              </a:rPr>
              <a:t>Airbnb Overview Analysis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4C62E6-3FD7-6BC1-A05F-FE74507061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7619" y="1038183"/>
            <a:ext cx="10353762" cy="551501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IN" sz="18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Recommendations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4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Market Targeting and Promotions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1400" dirty="0"/>
              <a:t>Focus marketing efforts on the period from </a:t>
            </a:r>
            <a:r>
              <a:rPr lang="en-US" sz="1400" b="1" dirty="0"/>
              <a:t>May to June</a:t>
            </a:r>
            <a:r>
              <a:rPr lang="en-US" sz="1400" dirty="0"/>
              <a:t>, as this is the peak listing season. Encourage hosts to list during this period to capitalize on higher demand.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1400" dirty="0"/>
              <a:t>Provide incentives for hosts during </a:t>
            </a:r>
            <a:r>
              <a:rPr lang="en-US" sz="1400" b="1" dirty="0"/>
              <a:t>off-peak months</a:t>
            </a:r>
            <a:r>
              <a:rPr lang="en-US" sz="1400" dirty="0"/>
              <a:t> (January to April and September to December) to maintain steady listing availability throughout the year.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4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Host Retention and Expansion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1400" dirty="0"/>
              <a:t>Leverage the significant growth in hosts and listings by offering training and support programs to new hosts to ensure high-quality accommodations.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1400" dirty="0"/>
              <a:t>Highlight the potential revenue from managing multiple listings to attract more hosts.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4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Room Type Strategy</a:t>
            </a:r>
            <a:endParaRPr lang="en-US" sz="14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sz="1400" dirty="0"/>
              <a:t>Since </a:t>
            </a:r>
            <a:r>
              <a:rPr lang="en-US" sz="1400" b="1" dirty="0"/>
              <a:t>entire homes</a:t>
            </a:r>
            <a:r>
              <a:rPr lang="en-US" sz="1400" dirty="0"/>
              <a:t> dominate the market, ensure targeted promotions for this segment.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1400" dirty="0"/>
              <a:t>Investigate ways to improve the appeal of </a:t>
            </a:r>
            <a:r>
              <a:rPr lang="en-US" sz="1400" b="1" dirty="0"/>
              <a:t>shared rooms</a:t>
            </a:r>
            <a:r>
              <a:rPr lang="en-US" sz="1400" dirty="0"/>
              <a:t>, such as better amenities or pricing strategies, to diversify the room types offered.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4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Seasonal Demand Management</a:t>
            </a:r>
            <a:endParaRPr lang="en-US" sz="14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sz="1400" dirty="0"/>
              <a:t>Use dynamic pricing strategies to adjust room rates during off-peak months to attract more bookings and maximize host revenue.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1400" dirty="0"/>
              <a:t>Encourage long-term stays during off-peak months to improve room occupancy rates.</a:t>
            </a:r>
          </a:p>
          <a:p>
            <a:pPr marL="36900" indent="0">
              <a:buNone/>
            </a:pPr>
            <a:endParaRPr lang="en-IN" sz="1600" b="1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53419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4539A-3F95-5A53-6D36-B488DFDD8F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96350"/>
            <a:ext cx="10353762" cy="970450"/>
          </a:xfrm>
        </p:spPr>
        <p:txBody>
          <a:bodyPr/>
          <a:lstStyle/>
          <a:p>
            <a:r>
              <a:rPr lang="en-IN" b="1" dirty="0">
                <a:solidFill>
                  <a:schemeClr val="accent1">
                    <a:lumMod val="75000"/>
                  </a:schemeClr>
                </a:solidFill>
              </a:rPr>
              <a:t>Property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2447E2-46B2-EC4B-8D72-5EC549874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000" y="1066801"/>
            <a:ext cx="11218333" cy="5528732"/>
          </a:xfrm>
        </p:spPr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IN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Observations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Neighborhood</a:t>
            </a:r>
            <a:r>
              <a:rPr lang="en-US" b="1" dirty="0"/>
              <a:t> </a:t>
            </a:r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Pricing and Licensing: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b="1" dirty="0"/>
              <a:t>Licensed Hosts:</a:t>
            </a:r>
            <a:r>
              <a:rPr lang="en-US" dirty="0"/>
              <a:t> Neighborhoods with licensed hosts tend to have a higher average price compared to those without a license.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b="1" dirty="0"/>
              <a:t>Unlicensed Hosts:</a:t>
            </a:r>
            <a:r>
              <a:rPr lang="en-US" dirty="0"/>
              <a:t> In neighborhoods without licensed hosts, the average price is lower, but the average number of nights spent is higher, with the exception of West Pullman.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City-wise Analysis</a:t>
            </a:r>
            <a:r>
              <a:rPr lang="en-US" b="1" dirty="0"/>
              <a:t>:</a:t>
            </a:r>
            <a:endParaRPr lang="en-US" dirty="0"/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Chicago: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1200150" lvl="2" indent="-285750">
              <a:buFont typeface="Wingdings" panose="05000000000000000000" pitchFamily="2" charset="2"/>
              <a:buChar char="v"/>
            </a:pPr>
            <a:r>
              <a:rPr lang="en-US" dirty="0"/>
              <a:t>Licensed neighborhoods in Chicago have higher average prices than unlicensed neighborhoods.</a:t>
            </a:r>
          </a:p>
          <a:p>
            <a:pPr marL="1200150" lvl="2" indent="-285750">
              <a:buFont typeface="Wingdings" panose="05000000000000000000" pitchFamily="2" charset="2"/>
              <a:buChar char="v"/>
            </a:pPr>
            <a:r>
              <a:rPr lang="en-US" dirty="0"/>
              <a:t>Average nights spent in unlicensed neighborhoods exceed those in licensed ones, again excluding West Pullman.</a:t>
            </a:r>
          </a:p>
          <a:p>
            <a:pPr marL="1200150" lvl="2" indent="-285750">
              <a:buFont typeface="Wingdings" panose="05000000000000000000" pitchFamily="2" charset="2"/>
              <a:buChar char="v"/>
            </a:pPr>
            <a:r>
              <a:rPr lang="en-US" dirty="0"/>
              <a:t>The average price and availability for licensed neighborhoods in Chicago are </a:t>
            </a:r>
            <a:r>
              <a:rPr lang="en-US" b="1" dirty="0"/>
              <a:t>$214 and 201 days</a:t>
            </a:r>
            <a:r>
              <a:rPr lang="en-US" dirty="0"/>
              <a:t>, respectively.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New Orleans</a:t>
            </a:r>
            <a:r>
              <a:rPr lang="en-US" b="1" dirty="0"/>
              <a:t>:</a:t>
            </a:r>
            <a:endParaRPr lang="en-US" dirty="0"/>
          </a:p>
          <a:p>
            <a:pPr marL="1200150" lvl="2" indent="-285750">
              <a:buFont typeface="Wingdings" panose="05000000000000000000" pitchFamily="2" charset="2"/>
              <a:buChar char="v"/>
            </a:pPr>
            <a:r>
              <a:rPr lang="en-US" dirty="0"/>
              <a:t>Similar trends are observed, with higher average prices in licensed neighborhoods and more nights spent in unlicensed ones.</a:t>
            </a:r>
          </a:p>
          <a:p>
            <a:pPr marL="1200150" lvl="2" indent="-285750">
              <a:buFont typeface="Wingdings" panose="05000000000000000000" pitchFamily="2" charset="2"/>
              <a:buChar char="v"/>
            </a:pPr>
            <a:r>
              <a:rPr lang="en-US" dirty="0"/>
              <a:t>However, New Orleans shows a slight decline compared to Chicago, with an average price of </a:t>
            </a:r>
            <a:r>
              <a:rPr lang="en-US" b="1" dirty="0"/>
              <a:t>$181</a:t>
            </a:r>
            <a:r>
              <a:rPr lang="en-US" dirty="0"/>
              <a:t> and average availability of </a:t>
            </a:r>
            <a:r>
              <a:rPr lang="en-US" b="1" dirty="0"/>
              <a:t>187 days</a:t>
            </a:r>
            <a:r>
              <a:rPr lang="en-US" dirty="0"/>
              <a:t>.</a:t>
            </a:r>
          </a:p>
          <a:p>
            <a:pPr>
              <a:buFont typeface="Wingdings" panose="05000000000000000000" pitchFamily="2" charset="2"/>
              <a:buChar char="Ø"/>
            </a:pPr>
            <a:endParaRPr lang="en-IN" dirty="0">
              <a:solidFill>
                <a:schemeClr val="tx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7697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7D0BCF-A502-9F19-FAB1-145ECF090B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2D396C-84F7-C024-54F1-E001CF235C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96350"/>
            <a:ext cx="10353762" cy="970450"/>
          </a:xfrm>
        </p:spPr>
        <p:txBody>
          <a:bodyPr/>
          <a:lstStyle/>
          <a:p>
            <a:r>
              <a:rPr lang="en-IN" b="1" dirty="0">
                <a:solidFill>
                  <a:schemeClr val="accent1">
                    <a:lumMod val="75000"/>
                  </a:schemeClr>
                </a:solidFill>
              </a:rPr>
              <a:t>Property Analysis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85C928-845B-8C20-AF6E-D4EDE096DD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000" y="1066801"/>
            <a:ext cx="11218333" cy="5528732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IN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Recommendations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Encourage Licensing Among Hosts: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Since licensed hosts charge higher prices, cities should promote licensing by offering incentives, such as reduced fees or faster processing times for new applications.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Educate hosts on the benefits of licensing, including increased trust from guests and higher potential earnings.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Address Night-Stay Trends: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Investigate why guests prefer unlicensed neighborhoods for longer stays and replicate these factors in licensed areas, such as affordability, location convenience, or unique experiences.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City-Specific Action Plans: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sz="1800" b="1" dirty="0"/>
              <a:t>Chicago:</a:t>
            </a:r>
            <a:r>
              <a:rPr lang="en-US" sz="1800" dirty="0"/>
              <a:t> Focus on maintaining its higher pricing trend while improving occupancy in neighborhoods with lower availability.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1800" b="1" dirty="0"/>
              <a:t>New Orleans:</a:t>
            </a:r>
            <a:r>
              <a:rPr lang="en-US" sz="1800" dirty="0"/>
              <a:t> Work on narrowing the gap between licensed and unlicensed host performance by addressing price sensitivity and availability issues.</a:t>
            </a:r>
          </a:p>
          <a:p>
            <a:endParaRPr lang="en-IN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21425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E285BF-3A5E-14F2-21F7-F1FF7F50FC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BEC979-4220-9286-C9FB-CB334BF40C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96350"/>
            <a:ext cx="10353762" cy="970450"/>
          </a:xfrm>
        </p:spPr>
        <p:txBody>
          <a:bodyPr/>
          <a:lstStyle/>
          <a:p>
            <a:r>
              <a:rPr lang="en-IN" b="1" dirty="0">
                <a:solidFill>
                  <a:schemeClr val="accent1">
                    <a:lumMod val="75000"/>
                  </a:schemeClr>
                </a:solidFill>
              </a:rPr>
              <a:t>Property Analysis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EFB788-F583-1E61-46E1-84B2C8A8A7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000" y="1066801"/>
            <a:ext cx="11218333" cy="5528732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IN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Observations</a:t>
            </a:r>
            <a:endParaRPr lang="en-US" b="1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Average Availability: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b="1" dirty="0"/>
              <a:t>Chicago:</a:t>
            </a:r>
            <a:endParaRPr lang="en-US" dirty="0"/>
          </a:p>
          <a:p>
            <a:pPr marL="1200150" lvl="2" indent="-285750">
              <a:buFont typeface="Wingdings" panose="05000000000000000000" pitchFamily="2" charset="2"/>
              <a:buChar char="v"/>
            </a:pPr>
            <a:r>
              <a:rPr lang="en-US" dirty="0"/>
              <a:t>In Chicago, neighborhoods with non-licensed hosts have higher </a:t>
            </a:r>
            <a:r>
              <a:rPr lang="en-US" b="1" dirty="0"/>
              <a:t>average availability per year</a:t>
            </a:r>
            <a:r>
              <a:rPr lang="en-US" dirty="0"/>
              <a:t> compared to licensed hosts.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b="1" dirty="0"/>
              <a:t>New Orleans:</a:t>
            </a:r>
            <a:endParaRPr lang="en-US" dirty="0"/>
          </a:p>
          <a:p>
            <a:pPr marL="1200150" lvl="2" indent="-285750">
              <a:buFont typeface="Wingdings" panose="05000000000000000000" pitchFamily="2" charset="2"/>
              <a:buChar char="v"/>
            </a:pPr>
            <a:r>
              <a:rPr lang="en-US" dirty="0"/>
              <a:t>In New Orleans, neighborhoods with licensed hosts typically have </a:t>
            </a:r>
            <a:r>
              <a:rPr lang="en-US" b="1" dirty="0"/>
              <a:t>higher average availability</a:t>
            </a:r>
            <a:r>
              <a:rPr lang="en-US" dirty="0"/>
              <a:t>, unlike Chicago.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Average Reviews: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b="1" dirty="0"/>
              <a:t>Chicago:</a:t>
            </a:r>
            <a:endParaRPr lang="en-US" dirty="0"/>
          </a:p>
          <a:p>
            <a:pPr marL="1200150" lvl="2" indent="-285750">
              <a:buFont typeface="Wingdings" panose="05000000000000000000" pitchFamily="2" charset="2"/>
              <a:buChar char="v"/>
            </a:pPr>
            <a:r>
              <a:rPr lang="en-US" dirty="0"/>
              <a:t>neighborhoods  with Licensed hosts in Chicago have </a:t>
            </a:r>
            <a:r>
              <a:rPr lang="en-US" b="1" dirty="0"/>
              <a:t>significantly higher average reviews</a:t>
            </a:r>
            <a:r>
              <a:rPr lang="en-US" dirty="0"/>
              <a:t> compared to non-licensed hosts.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b="1" dirty="0"/>
              <a:t>New Orleans:</a:t>
            </a:r>
            <a:endParaRPr lang="en-US" dirty="0"/>
          </a:p>
          <a:p>
            <a:pPr marL="1200150" lvl="2" indent="-285750">
              <a:buFont typeface="Wingdings" panose="05000000000000000000" pitchFamily="2" charset="2"/>
              <a:buChar char="v"/>
            </a:pPr>
            <a:r>
              <a:rPr lang="en-US" dirty="0"/>
              <a:t>Similar to Chicago, licensed hosts in New Orleans receive </a:t>
            </a:r>
            <a:r>
              <a:rPr lang="en-US" b="1" dirty="0"/>
              <a:t>substantially more reviews</a:t>
            </a:r>
            <a:r>
              <a:rPr lang="en-US" dirty="0"/>
              <a:t> on average than non-licensed hosts.</a:t>
            </a:r>
          </a:p>
          <a:p>
            <a:pPr>
              <a:buFont typeface="Wingdings" panose="05000000000000000000" pitchFamily="2" charset="2"/>
              <a:buChar char="Ø"/>
            </a:pPr>
            <a:endParaRPr lang="en-IN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71665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FCCC0E-DF6A-D3CA-26C9-382496F15D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4A9E9-D862-6695-0144-D197F8C34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96350"/>
            <a:ext cx="10353762" cy="970450"/>
          </a:xfrm>
        </p:spPr>
        <p:txBody>
          <a:bodyPr/>
          <a:lstStyle/>
          <a:p>
            <a:r>
              <a:rPr lang="en-IN" b="1" dirty="0">
                <a:solidFill>
                  <a:schemeClr val="accent1">
                    <a:lumMod val="75000"/>
                  </a:schemeClr>
                </a:solidFill>
              </a:rPr>
              <a:t>Property Analysis by Room Type-</a:t>
            </a:r>
            <a:r>
              <a:rPr lang="en-IN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IN" b="1" dirty="0">
                <a:solidFill>
                  <a:schemeClr val="accent1"/>
                </a:solidFill>
              </a:rPr>
              <a:t>Chicago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7732EA-85E8-B0D0-BEA4-CDB132EF19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000" y="1066801"/>
            <a:ext cx="11218333" cy="5528732"/>
          </a:xfrm>
        </p:spPr>
        <p:txBody>
          <a:bodyPr>
            <a:normAutofit fontScale="77500" lnSpcReduction="20000"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Observations</a:t>
            </a:r>
          </a:p>
          <a:p>
            <a:r>
              <a:rPr lang="en-US" b="1" dirty="0">
                <a:solidFill>
                  <a:schemeClr val="accent1"/>
                </a:solidFill>
              </a:rPr>
              <a:t>Average Price by Room Type:</a:t>
            </a:r>
            <a:endParaRPr lang="en-US" dirty="0">
              <a:solidFill>
                <a:schemeClr val="accent1"/>
              </a:solidFill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b="1" dirty="0"/>
              <a:t>Hotel Rooms</a:t>
            </a:r>
            <a:r>
              <a:rPr lang="en-US" dirty="0"/>
              <a:t> have the highest average price at </a:t>
            </a:r>
            <a:r>
              <a:rPr lang="en-US" b="1" dirty="0"/>
              <a:t>$403</a:t>
            </a:r>
            <a:r>
              <a:rPr lang="en-US" dirty="0"/>
              <a:t>, followed by entire homes, private rooms, and shared rooms.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In every room type, </a:t>
            </a:r>
            <a:r>
              <a:rPr lang="en-US" b="1" dirty="0"/>
              <a:t>licensed hosts</a:t>
            </a:r>
            <a:r>
              <a:rPr lang="en-US" dirty="0"/>
              <a:t> charge more on average compared to non-licensed hosts. For example: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b="1" dirty="0"/>
              <a:t>Shared Rooms:</a:t>
            </a:r>
            <a:r>
              <a:rPr lang="en-US" dirty="0"/>
              <a:t> Licensed - </a:t>
            </a:r>
            <a:r>
              <a:rPr lang="en-US" b="1" dirty="0"/>
              <a:t>$52</a:t>
            </a:r>
            <a:r>
              <a:rPr lang="en-US" dirty="0"/>
              <a:t>, Non-Licensed - </a:t>
            </a:r>
            <a:r>
              <a:rPr lang="en-US" b="1" dirty="0"/>
              <a:t>$36</a:t>
            </a:r>
            <a:r>
              <a:rPr lang="en-US" dirty="0"/>
              <a:t>.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b="1" dirty="0"/>
              <a:t>Hotel Rooms:</a:t>
            </a:r>
            <a:r>
              <a:rPr lang="en-US" dirty="0"/>
              <a:t> All licensed hosts - </a:t>
            </a:r>
            <a:r>
              <a:rPr lang="en-US" b="1" dirty="0"/>
              <a:t>$403</a:t>
            </a:r>
            <a:r>
              <a:rPr lang="en-US" dirty="0"/>
              <a:t>.</a:t>
            </a:r>
          </a:p>
          <a:p>
            <a:r>
              <a:rPr lang="en-US" b="1" dirty="0">
                <a:solidFill>
                  <a:schemeClr val="accent1"/>
                </a:solidFill>
              </a:rPr>
              <a:t>Average Nights Stayed:</a:t>
            </a:r>
            <a:endParaRPr lang="en-US" dirty="0">
              <a:solidFill>
                <a:schemeClr val="accent1"/>
              </a:solidFill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Non-licensed hosts have higher average nights stayed across all room types.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Shared rooms under non-licensed hosts have the </a:t>
            </a:r>
            <a:r>
              <a:rPr lang="en-US" b="1" dirty="0"/>
              <a:t>highest average nights stayed</a:t>
            </a:r>
            <a:r>
              <a:rPr lang="en-US" dirty="0"/>
              <a:t>, highlighting a preference for affordability in this segment.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chemeClr val="accent1"/>
                </a:solidFill>
              </a:rPr>
              <a:t>Average Availability:</a:t>
            </a:r>
            <a:endParaRPr lang="en-US" dirty="0">
              <a:solidFill>
                <a:schemeClr val="accent1"/>
              </a:solidFill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b="1" dirty="0"/>
              <a:t>Shared Rooms</a:t>
            </a:r>
            <a:r>
              <a:rPr lang="en-US" dirty="0"/>
              <a:t> have the highest average availability, with </a:t>
            </a:r>
            <a:r>
              <a:rPr lang="en-US" b="1" dirty="0"/>
              <a:t>licensed shared rooms</a:t>
            </a:r>
            <a:r>
              <a:rPr lang="en-US" dirty="0"/>
              <a:t> showing nearly double the availability of non-licensed shared rooms.</a:t>
            </a:r>
          </a:p>
          <a:p>
            <a:r>
              <a:rPr lang="en-US" b="1" dirty="0">
                <a:solidFill>
                  <a:schemeClr val="accent1"/>
                </a:solidFill>
              </a:rPr>
              <a:t>Average Reviews:</a:t>
            </a:r>
            <a:endParaRPr lang="en-US" dirty="0">
              <a:solidFill>
                <a:schemeClr val="accent1"/>
              </a:solidFill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b="1" dirty="0"/>
              <a:t>Entire Homes</a:t>
            </a:r>
            <a:r>
              <a:rPr lang="en-US" dirty="0"/>
              <a:t> dominate in terms of average reviews compared to other room types.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However, the ratio of reviews between licensed and non-licensed hosts is stark: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dirty="0"/>
              <a:t>Licensed Entire Homes - </a:t>
            </a:r>
            <a:r>
              <a:rPr lang="en-US" b="1" dirty="0"/>
              <a:t>20 reviews on average</a:t>
            </a:r>
            <a:r>
              <a:rPr lang="en-US" dirty="0"/>
              <a:t>.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dirty="0"/>
              <a:t>Non-Licensed Entire Homes - </a:t>
            </a:r>
            <a:r>
              <a:rPr lang="en-US" b="1" dirty="0"/>
              <a:t>2 reviews on average</a:t>
            </a:r>
            <a:r>
              <a:rPr lang="en-US" dirty="0"/>
              <a:t>.</a:t>
            </a:r>
          </a:p>
          <a:p>
            <a:pPr marL="457200" lvl="1" indent="0">
              <a:buNone/>
            </a:pPr>
            <a:endParaRPr lang="en-US" dirty="0"/>
          </a:p>
          <a:p>
            <a:pPr marL="450000" lvl="1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699580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FB9C36-D30E-335D-CB48-6BA5F2E2FA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13C15-273E-6CB7-4FB4-81300369D1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96350"/>
            <a:ext cx="10353762" cy="970450"/>
          </a:xfrm>
        </p:spPr>
        <p:txBody>
          <a:bodyPr/>
          <a:lstStyle/>
          <a:p>
            <a:r>
              <a:rPr lang="en-IN" b="1" dirty="0">
                <a:solidFill>
                  <a:schemeClr val="accent1">
                    <a:lumMod val="75000"/>
                  </a:schemeClr>
                </a:solidFill>
              </a:rPr>
              <a:t>Property Analysis by Room Type-</a:t>
            </a:r>
            <a:r>
              <a:rPr lang="en-IN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IN" b="1" dirty="0">
                <a:solidFill>
                  <a:schemeClr val="accent1"/>
                </a:solidFill>
              </a:rPr>
              <a:t>Chicago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2630DF-96EB-F510-CF28-146162D6F4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000" y="1066801"/>
            <a:ext cx="11218333" cy="5528732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IN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Recommendations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 stark difference in pricing and reviews suggests significant advantages for licensed hosts.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Create awareness campaigns showcasing how licensing leads to higher revenue and better guest engagement.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Simplify the licensing process and offer support to encourage compliance.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Work with hosts of licensed shared rooms to ensure their higher availability is matched with consistent quality and competitive pricing to attract more guests.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Shared rooms have high availability and attract long stays due to affordability.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Market this category to budget-conscious travelers and students to boost bookings.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For licensed shared rooms, emphasize the added value and quality to justify the higher price.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Work with hosts of licensed shared rooms to ensure their higher availability is matched with consistent quality and competitive pricing to attract more guests.</a:t>
            </a:r>
          </a:p>
          <a:p>
            <a:pPr marL="36900" indent="0">
              <a:buNone/>
            </a:pPr>
            <a:endParaRPr lang="en-US" dirty="0"/>
          </a:p>
          <a:p>
            <a:pPr marL="36900" indent="0">
              <a:buNone/>
            </a:pPr>
            <a:endParaRPr lang="en-IN" dirty="0"/>
          </a:p>
          <a:p>
            <a:pPr marL="36900" indent="0">
              <a:buNone/>
            </a:pPr>
            <a:endParaRPr lang="en-IN" dirty="0"/>
          </a:p>
          <a:p>
            <a:pPr marL="36900" indent="0">
              <a:buNone/>
            </a:pPr>
            <a:endParaRPr lang="en-IN" dirty="0"/>
          </a:p>
          <a:p>
            <a:pPr marL="36900" indent="0">
              <a:buNone/>
            </a:pPr>
            <a:endParaRPr lang="en-IN" dirty="0"/>
          </a:p>
          <a:p>
            <a:pPr marL="36900" indent="0">
              <a:buNone/>
            </a:pPr>
            <a:endParaRPr lang="en-IN" dirty="0"/>
          </a:p>
          <a:p>
            <a:pPr marL="3690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199212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CF0D69-192D-453D-6F7D-D2394E027B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103D9B-990D-4C08-06CC-D788E89E0B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96350"/>
            <a:ext cx="10353762" cy="970450"/>
          </a:xfrm>
        </p:spPr>
        <p:txBody>
          <a:bodyPr>
            <a:normAutofit fontScale="90000"/>
          </a:bodyPr>
          <a:lstStyle/>
          <a:p>
            <a:r>
              <a:rPr lang="en-IN" b="1" dirty="0">
                <a:solidFill>
                  <a:schemeClr val="accent1">
                    <a:lumMod val="75000"/>
                  </a:schemeClr>
                </a:solidFill>
              </a:rPr>
              <a:t>Property Analysis by Room Type-New Orleans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FC8C31-9B55-6CC6-237F-7F6F3FEB54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000" y="1066801"/>
            <a:ext cx="11218333" cy="5528732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chemeClr val="accent1"/>
                </a:solidFill>
              </a:rPr>
              <a:t>Observations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chemeClr val="accent1"/>
                </a:solidFill>
              </a:rPr>
              <a:t>Average Price by Room Type:</a:t>
            </a:r>
            <a:endParaRPr lang="en-US" dirty="0">
              <a:solidFill>
                <a:schemeClr val="accent1"/>
              </a:solidFill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Similar to Chicago, </a:t>
            </a:r>
            <a:r>
              <a:rPr lang="en-US" b="1" dirty="0"/>
              <a:t>hotel rooms</a:t>
            </a:r>
            <a:r>
              <a:rPr lang="en-US" dirty="0"/>
              <a:t> have the </a:t>
            </a:r>
            <a:r>
              <a:rPr lang="en-US" b="1" dirty="0"/>
              <a:t>highest average price</a:t>
            </a:r>
            <a:r>
              <a:rPr lang="en-US" dirty="0"/>
              <a:t> among all room types.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Licensed hosts consistently charge </a:t>
            </a:r>
            <a:r>
              <a:rPr lang="en-US" b="1" dirty="0"/>
              <a:t>higher average prices</a:t>
            </a:r>
            <a:r>
              <a:rPr lang="en-US" dirty="0"/>
              <a:t> compared to non-licensed hosts across all room types.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b="1" dirty="0"/>
              <a:t>Shared rooms</a:t>
            </a:r>
            <a:r>
              <a:rPr lang="en-US" dirty="0"/>
              <a:t> (non-licensed) have the </a:t>
            </a:r>
            <a:r>
              <a:rPr lang="en-US" b="1" dirty="0"/>
              <a:t>lowest average price</a:t>
            </a:r>
            <a:r>
              <a:rPr lang="en-US" dirty="0"/>
              <a:t> among all categories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chemeClr val="accent1"/>
                </a:solidFill>
              </a:rPr>
              <a:t>Average Nights Stayed:</a:t>
            </a:r>
            <a:endParaRPr lang="en-US" dirty="0">
              <a:solidFill>
                <a:schemeClr val="accent1"/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dirty="0"/>
              <a:t>Non-licensed </a:t>
            </a:r>
            <a:r>
              <a:rPr lang="en-US" b="1" dirty="0"/>
              <a:t>entire homes</a:t>
            </a:r>
            <a:r>
              <a:rPr lang="en-US" dirty="0"/>
              <a:t> have the </a:t>
            </a:r>
            <a:r>
              <a:rPr lang="en-US" b="1" dirty="0"/>
              <a:t>highest average nights stayed</a:t>
            </a:r>
            <a:r>
              <a:rPr lang="en-US" dirty="0"/>
              <a:t> at </a:t>
            </a:r>
            <a:r>
              <a:rPr lang="en-US" b="1" dirty="0"/>
              <a:t>32 nights</a:t>
            </a:r>
            <a:r>
              <a:rPr lang="en-US" dirty="0"/>
              <a:t>, whereas licensed entire homes have the lowest average at </a:t>
            </a:r>
            <a:r>
              <a:rPr lang="en-US" b="1" dirty="0"/>
              <a:t>8 nights</a:t>
            </a:r>
            <a:r>
              <a:rPr lang="en-US" dirty="0"/>
              <a:t>.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dirty="0"/>
              <a:t>Among licensed hosts, </a:t>
            </a:r>
            <a:r>
              <a:rPr lang="en-US" b="1" dirty="0"/>
              <a:t>shared rooms</a:t>
            </a:r>
            <a:r>
              <a:rPr lang="en-US" dirty="0"/>
              <a:t> have the highest average nights at </a:t>
            </a:r>
            <a:r>
              <a:rPr lang="en-US" b="1" dirty="0"/>
              <a:t>18 nights</a:t>
            </a:r>
            <a:r>
              <a:rPr lang="en-US" dirty="0"/>
              <a:t>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chemeClr val="accent1"/>
                </a:solidFill>
              </a:rPr>
              <a:t>Average Reviews:</a:t>
            </a:r>
            <a:endParaRPr lang="en-US" dirty="0">
              <a:solidFill>
                <a:schemeClr val="accent1"/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dirty="0"/>
              <a:t>Across all room types, licensed hosts receive an </a:t>
            </a:r>
            <a:r>
              <a:rPr lang="en-US" b="1" dirty="0"/>
              <a:t>average of 5 times more reviews</a:t>
            </a:r>
            <a:r>
              <a:rPr lang="en-US" dirty="0"/>
              <a:t> than non-licensed hosts, indicating better guest engagement and satisfaction.</a:t>
            </a:r>
          </a:p>
          <a:p>
            <a:pPr marL="36900" indent="0">
              <a:buNone/>
            </a:pPr>
            <a:endParaRPr lang="en-IN" dirty="0"/>
          </a:p>
          <a:p>
            <a:pPr marL="36900" indent="0">
              <a:buNone/>
            </a:pPr>
            <a:endParaRPr lang="en-IN" dirty="0"/>
          </a:p>
          <a:p>
            <a:pPr marL="36900" indent="0">
              <a:buNone/>
            </a:pPr>
            <a:endParaRPr lang="en-IN" dirty="0"/>
          </a:p>
          <a:p>
            <a:pPr marL="36900" indent="0">
              <a:buNone/>
            </a:pPr>
            <a:endParaRPr lang="en-IN" dirty="0"/>
          </a:p>
          <a:p>
            <a:pPr marL="36900" indent="0">
              <a:buNone/>
            </a:pPr>
            <a:endParaRPr lang="en-IN" dirty="0"/>
          </a:p>
          <a:p>
            <a:pPr marL="3690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4556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737035-081C-8D3D-D223-3708C2E1CC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EAE57D-CD67-2DC3-2081-986C676C89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96350"/>
            <a:ext cx="10353762" cy="970450"/>
          </a:xfrm>
        </p:spPr>
        <p:txBody>
          <a:bodyPr>
            <a:normAutofit fontScale="90000"/>
          </a:bodyPr>
          <a:lstStyle/>
          <a:p>
            <a:r>
              <a:rPr lang="en-IN" b="1" dirty="0">
                <a:solidFill>
                  <a:schemeClr val="accent1">
                    <a:lumMod val="75000"/>
                  </a:schemeClr>
                </a:solidFill>
              </a:rPr>
              <a:t>Property Analysis by Room Type-New Orleans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682E91-FC57-8720-ACBC-A611CD9228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000" y="1066801"/>
            <a:ext cx="11218333" cy="5528732"/>
          </a:xfrm>
        </p:spPr>
        <p:txBody>
          <a:bodyPr>
            <a:normAutofit fontScale="77500" lnSpcReduction="20000"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Recommendations</a:t>
            </a:r>
          </a:p>
          <a:p>
            <a:pPr>
              <a:buFont typeface="+mj-lt"/>
              <a:buAutoNum type="arabicPeriod"/>
            </a:pPr>
            <a:r>
              <a:rPr lang="en-US" b="1" dirty="0">
                <a:solidFill>
                  <a:schemeClr val="accent1"/>
                </a:solidFill>
              </a:rPr>
              <a:t>Optimize Pricing Strategies:</a:t>
            </a:r>
            <a:endParaRPr lang="en-US" dirty="0">
              <a:solidFill>
                <a:schemeClr val="accent1"/>
              </a:solidFill>
            </a:endParaRPr>
          </a:p>
          <a:p>
            <a:pPr marL="742950" lvl="1" indent="-285750">
              <a:buFont typeface="+mj-lt"/>
              <a:buAutoNum type="arabicPeriod"/>
            </a:pPr>
            <a:r>
              <a:rPr lang="en-US" b="1" dirty="0"/>
              <a:t>Licensed Hosts:</a:t>
            </a:r>
            <a:endParaRPr lang="en-US" dirty="0"/>
          </a:p>
          <a:p>
            <a:pPr marL="1143000" lvl="2" indent="-228600">
              <a:buFont typeface="+mj-lt"/>
              <a:buAutoNum type="arabicPeriod"/>
            </a:pPr>
            <a:r>
              <a:rPr lang="en-US" dirty="0"/>
              <a:t>Highlight the value and quality of licensed properties to justify higher pricing.</a:t>
            </a:r>
          </a:p>
          <a:p>
            <a:pPr marL="1143000" lvl="2" indent="-228600">
              <a:buFont typeface="+mj-lt"/>
              <a:buAutoNum type="arabicPeriod"/>
            </a:pPr>
            <a:r>
              <a:rPr lang="en-US" dirty="0"/>
              <a:t>Use dynamic pricing tools to remain competitive, especially for lower-demand periods or room types like licensed shared rooms.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b="1" dirty="0"/>
              <a:t>Non-Licensed Hosts:</a:t>
            </a:r>
            <a:endParaRPr lang="en-US" dirty="0"/>
          </a:p>
          <a:p>
            <a:pPr marL="1143000" lvl="2" indent="-228600">
              <a:buFont typeface="+mj-lt"/>
              <a:buAutoNum type="arabicPeriod"/>
            </a:pPr>
            <a:r>
              <a:rPr lang="en-US" dirty="0"/>
              <a:t>Encourage non-licensed hosts to align pricing with market expectations while maintaining affordability to attract budget-conscious travelers.</a:t>
            </a:r>
          </a:p>
          <a:p>
            <a:pPr>
              <a:buFont typeface="+mj-lt"/>
              <a:buAutoNum type="arabicPeriod"/>
            </a:pPr>
            <a:r>
              <a:rPr lang="en-US" b="1" dirty="0">
                <a:solidFill>
                  <a:schemeClr val="accent1"/>
                </a:solidFill>
              </a:rPr>
              <a:t>Improve Performance of Non-Licensed Hosts:</a:t>
            </a:r>
            <a:endParaRPr lang="en-US" dirty="0">
              <a:solidFill>
                <a:schemeClr val="accent1"/>
              </a:solidFill>
            </a:endParaRPr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Train non-licensed hosts to improve guest experiences, aiming to reduce the review gap between licensed and non-licensed hosts.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Promote the benefits of obtaining a license, such as higher trust, better reviews, and potentially increased revenue.</a:t>
            </a:r>
          </a:p>
          <a:p>
            <a:pPr>
              <a:buFont typeface="+mj-lt"/>
              <a:buAutoNum type="arabicPeriod"/>
            </a:pPr>
            <a:r>
              <a:rPr lang="en-US" b="1" dirty="0">
                <a:solidFill>
                  <a:schemeClr val="accent1"/>
                </a:solidFill>
              </a:rPr>
              <a:t>Focus on Shared Rooms:</a:t>
            </a:r>
            <a:endParaRPr lang="en-US" dirty="0">
              <a:solidFill>
                <a:schemeClr val="accent1"/>
              </a:solidFill>
            </a:endParaRPr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Licensed shared rooms show higher average nights (18 nights) compared to other licensed room types. Market this category as a mid-range option for travelers looking for affordability combined with quality.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Non-licensed shared rooms with low pricing can be positioned for budget travelers, but efforts should be made to improve quality and guest satisfaction.</a:t>
            </a:r>
          </a:p>
          <a:p>
            <a:pPr>
              <a:buFont typeface="+mj-lt"/>
              <a:buAutoNum type="arabicPeriod"/>
            </a:pPr>
            <a:r>
              <a:rPr lang="en-US" b="1" dirty="0">
                <a:solidFill>
                  <a:schemeClr val="accent1"/>
                </a:solidFill>
              </a:rPr>
              <a:t>Promote Entire Homes:</a:t>
            </a:r>
            <a:endParaRPr lang="en-US" dirty="0">
              <a:solidFill>
                <a:schemeClr val="accent1"/>
              </a:solidFill>
            </a:endParaRPr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With the highest average nights among non-licensed listings, entire homes should be marketed as ideal options for longer stays.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Provide promotional offers to licensed hosts of entire homes to compete with non-licensed properties in terms of stay duration.</a:t>
            </a:r>
          </a:p>
          <a:p>
            <a:pPr marL="36900" indent="0">
              <a:buNone/>
            </a:pPr>
            <a:endParaRPr lang="en-IN" dirty="0"/>
          </a:p>
          <a:p>
            <a:pPr marL="36900" indent="0">
              <a:buNone/>
            </a:pPr>
            <a:endParaRPr lang="en-IN" dirty="0"/>
          </a:p>
          <a:p>
            <a:pPr marL="36900" indent="0">
              <a:buNone/>
            </a:pPr>
            <a:endParaRPr lang="en-IN" dirty="0"/>
          </a:p>
          <a:p>
            <a:pPr marL="36900" indent="0">
              <a:buNone/>
            </a:pPr>
            <a:endParaRPr lang="en-IN" dirty="0"/>
          </a:p>
          <a:p>
            <a:pPr marL="36900" indent="0">
              <a:buNone/>
            </a:pPr>
            <a:endParaRPr lang="en-IN" dirty="0"/>
          </a:p>
          <a:p>
            <a:pPr marL="3690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838874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DD9250-882F-5AFC-B6F3-CC8038BCAD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55600"/>
            <a:ext cx="10515600" cy="5821363"/>
          </a:xfrm>
        </p:spPr>
        <p:txBody>
          <a:bodyPr>
            <a:normAutofit lnSpcReduction="10000"/>
          </a:bodyPr>
          <a:lstStyle/>
          <a:p>
            <a:pPr marL="36900" indent="0" algn="ctr">
              <a:buNone/>
            </a:pPr>
            <a:r>
              <a:rPr lang="en-US" sz="2800" b="1" dirty="0">
                <a:solidFill>
                  <a:schemeClr val="accent1"/>
                </a:solidFill>
              </a:rPr>
              <a:t>Airbnb Market Analysis: Unlocking Insights with EDA and Power BI</a:t>
            </a:r>
          </a:p>
          <a:p>
            <a:r>
              <a:rPr lang="en-IN" sz="2600" b="1" dirty="0">
                <a:solidFill>
                  <a:schemeClr val="accent1"/>
                </a:solidFill>
              </a:rPr>
              <a:t>Objective</a:t>
            </a:r>
          </a:p>
          <a:p>
            <a:pPr marL="36900" indent="0">
              <a:buNone/>
            </a:pPr>
            <a:r>
              <a:rPr lang="en-US" sz="1900" dirty="0"/>
              <a:t>To analyze Airbnb operations in Chicago and New Orleans through a blend of Exploratory               Data Analysis (EDA) and interactive Power BI dashboards.   This project offers a deep dive into market trends, pricing strategies, property characteristics, and host dynamics, empowering stakeholders with actionable insights.</a:t>
            </a:r>
          </a:p>
          <a:p>
            <a:r>
              <a:rPr lang="en-US" sz="2600" b="1" dirty="0">
                <a:solidFill>
                  <a:schemeClr val="accent1"/>
                </a:solidFill>
              </a:rPr>
              <a:t>Skills Utilized:</a:t>
            </a:r>
            <a:endParaRPr lang="en-US" sz="2600" dirty="0">
              <a:solidFill>
                <a:schemeClr val="accent1"/>
              </a:solidFill>
            </a:endParaRPr>
          </a:p>
          <a:p>
            <a:pPr marL="36900" indent="0">
              <a:buNone/>
            </a:pPr>
            <a:r>
              <a:rPr lang="en-US" sz="1800" b="1" dirty="0"/>
              <a:t>Data Cleaning &amp; Preparation:</a:t>
            </a:r>
            <a:r>
              <a:rPr lang="en-US" sz="1800" dirty="0"/>
              <a:t> Addressed data quality issues using Python and Power BI Prep.</a:t>
            </a:r>
          </a:p>
          <a:p>
            <a:pPr marL="36900" indent="0">
              <a:buNone/>
            </a:pPr>
            <a:r>
              <a:rPr lang="en-US" sz="1800" b="1" dirty="0"/>
              <a:t>Data Transformation:</a:t>
            </a:r>
            <a:r>
              <a:rPr lang="en-US" sz="1800" dirty="0"/>
              <a:t> Generated derived metrics and categories for enhanced </a:t>
            </a:r>
            <a:r>
              <a:rPr lang="en-IN" sz="1800" dirty="0"/>
              <a:t>Visualisation</a:t>
            </a:r>
            <a:r>
              <a:rPr lang="en-US" sz="1800" dirty="0"/>
              <a:t> and clarity.</a:t>
            </a:r>
          </a:p>
          <a:p>
            <a:pPr marL="36900" indent="0">
              <a:buNone/>
            </a:pPr>
            <a:r>
              <a:rPr lang="en-US" sz="1800" b="1" dirty="0"/>
              <a:t>Dashboard Development:</a:t>
            </a:r>
            <a:r>
              <a:rPr lang="en-US" sz="1800" dirty="0"/>
              <a:t> Designed dynamic, interactive dashboards with DAX measures, calculated columns, and slicers for seamless exploration.</a:t>
            </a:r>
          </a:p>
          <a:p>
            <a:pPr marL="36900" indent="0">
              <a:buNone/>
            </a:pPr>
            <a:r>
              <a:rPr lang="en-US" sz="1800" b="1" dirty="0"/>
              <a:t>Insightful </a:t>
            </a:r>
            <a:r>
              <a:rPr lang="en-IN" sz="1800" dirty="0"/>
              <a:t>Visualisation</a:t>
            </a:r>
            <a:r>
              <a:rPr lang="en-US" sz="1800" b="1" dirty="0"/>
              <a:t>:</a:t>
            </a:r>
            <a:r>
              <a:rPr lang="en-US" sz="1800" dirty="0"/>
              <a:t> Segmented findings into </a:t>
            </a:r>
            <a:r>
              <a:rPr lang="en-US" sz="1800" i="1" dirty="0"/>
              <a:t>Overview, Property Analysis, Pricing Analysis,</a:t>
            </a:r>
            <a:r>
              <a:rPr lang="en-US" sz="1800" dirty="0"/>
              <a:t> and </a:t>
            </a:r>
            <a:r>
              <a:rPr lang="en-US" sz="1800" i="1" dirty="0"/>
              <a:t>Host Analysis</a:t>
            </a:r>
            <a:r>
              <a:rPr lang="en-US" sz="1800" dirty="0"/>
              <a:t> to ensure a structured narrative.</a:t>
            </a:r>
          </a:p>
          <a:p>
            <a:pPr marL="36900" indent="0">
              <a:buNone/>
            </a:pPr>
            <a:r>
              <a:rPr lang="en-US" sz="1800" b="1" dirty="0"/>
              <a:t>Tools Mastery:</a:t>
            </a:r>
            <a:r>
              <a:rPr lang="en-US" sz="1800" dirty="0"/>
              <a:t> Power BI, Python , Data Wrangling, and Advanced Visual Analytics.</a:t>
            </a:r>
          </a:p>
          <a:p>
            <a:pPr marL="36900" indent="0">
              <a:buNone/>
            </a:pPr>
            <a:endParaRPr lang="en-IN" sz="24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23807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B01435-9FE3-20EC-7B94-91033025C4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0"/>
            <a:ext cx="10353762" cy="970450"/>
          </a:xfrm>
        </p:spPr>
        <p:txBody>
          <a:bodyPr>
            <a:normAutofit/>
          </a:bodyPr>
          <a:lstStyle/>
          <a:p>
            <a:r>
              <a:rPr lang="en-IN" b="1" dirty="0">
                <a:solidFill>
                  <a:schemeClr val="accent1">
                    <a:lumMod val="75000"/>
                  </a:schemeClr>
                </a:solidFill>
              </a:rPr>
              <a:t>Pricing Analysis</a:t>
            </a:r>
            <a:endParaRPr lang="en-IN" dirty="0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8A5ED1C7-95A3-C591-8A97-D2BC247C6747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17825" y="1124339"/>
            <a:ext cx="11252441" cy="39395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Arial" panose="020B0604020202020204" pitchFamily="34" charset="0"/>
              </a:rPr>
              <a:t>Chicago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average price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by room type is highest for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hotel rooms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particularly those that are licensed, 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and lowest for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shared rooms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Despite this, the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most revenue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is generated from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entire home/apartment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room types, especially licensed ones, which earn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4–5 times more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revenue compared to other room types.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Pricing Trends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Licensed properties consistently have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higher average prices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compared to non-licensed ones, whether analyzed by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year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or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month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average price peaks in July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reflecting a seasonal trend.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Arial" panose="020B0604020202020204" pitchFamily="34" charset="0"/>
              </a:rPr>
              <a:t>New Orleans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Similar to Chicago, the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average price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is typically higher for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licensed properties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across all room types, and the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entire home/apartment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type generates the most revenue.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However, unlike Chicago, there is a notable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spike in average prices in October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highlighting a unique seasonal trend in this city.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5479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46F06-0712-37B1-97C0-136C79015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solidFill>
                  <a:schemeClr val="accent1">
                    <a:lumMod val="75000"/>
                  </a:schemeClr>
                </a:solidFill>
              </a:rPr>
              <a:t>Host Analysis</a:t>
            </a:r>
            <a:endParaRPr lang="en-IN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FEBBC038-69CC-C4DE-D0B3-23CCFDBF53D9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40860" y="1305342"/>
            <a:ext cx="10867481" cy="42473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Arial" panose="020B0604020202020204" pitchFamily="34" charset="0"/>
              </a:rPr>
              <a:t>Observations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Arial" panose="020B0604020202020204" pitchFamily="34" charset="0"/>
              </a:rPr>
              <a:t>Chicago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 terms of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average nights per host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the top three hosts where most guests stay are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Shengjian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Roma, and Ronald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average price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tends to be higher for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licensed hosts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with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Tonya Portia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standing out.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For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price labels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the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high price label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dominates in count, indicating a significant number of hosts with higher average prices.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Interestingly, among the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top 20 hosts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8 out of 20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are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unlicensed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highlighting the prevalence of unlicensed properties in the upper ranks.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Arial" panose="020B0604020202020204" pitchFamily="34" charset="0"/>
              </a:rPr>
              <a:t>New Orleans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most average nights spent per host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is with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Zack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 terms of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price labels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the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medium price label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leads in host count for licensed properties, followed by the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low price label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When analyzed by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room type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hotel room type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ranks highest among the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top 20 hosts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02518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B095B-93F5-2097-E8BE-93EA523774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solidFill>
                  <a:schemeClr val="accent1">
                    <a:lumMod val="75000"/>
                  </a:schemeClr>
                </a:solidFill>
              </a:rPr>
              <a:t>Host Analysis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E6D3FC-5232-FE9E-333A-9925C984DF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chemeClr val="accent1"/>
                </a:solidFill>
              </a:rPr>
              <a:t>Recommendations for Chicago: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chemeClr val="accent1"/>
                </a:solidFill>
              </a:rPr>
              <a:t>Focus on Licensed Properties</a:t>
            </a:r>
            <a:r>
              <a:rPr lang="en-US" dirty="0">
                <a:solidFill>
                  <a:schemeClr val="accent1"/>
                </a:solidFill>
              </a:rPr>
              <a:t>: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dirty="0"/>
              <a:t>Since licensed properties, especially those with </a:t>
            </a:r>
            <a:r>
              <a:rPr lang="en-US" b="1" dirty="0"/>
              <a:t>entire home/apartment</a:t>
            </a:r>
            <a:r>
              <a:rPr lang="en-US" dirty="0"/>
              <a:t> room types, generate the highest revenue, encourage hosts to obtain licensing to improve trust and attract premium customers.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dirty="0"/>
              <a:t>Promote </a:t>
            </a:r>
            <a:r>
              <a:rPr lang="en-US" b="1" dirty="0"/>
              <a:t>hotel rooms</a:t>
            </a:r>
            <a:r>
              <a:rPr lang="en-US" dirty="0"/>
              <a:t> for their higher average pricing potential to cater to high-end travelers.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chemeClr val="accent1"/>
                </a:solidFill>
              </a:rPr>
              <a:t>Highlight Top Hosts</a:t>
            </a:r>
            <a:r>
              <a:rPr lang="en-US" dirty="0">
                <a:solidFill>
                  <a:schemeClr val="accent1"/>
                </a:solidFill>
              </a:rPr>
              <a:t>: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dirty="0"/>
              <a:t>Leverage the popularity of hosts like </a:t>
            </a:r>
            <a:r>
              <a:rPr lang="en-US" b="1" dirty="0" err="1"/>
              <a:t>Shengjian</a:t>
            </a:r>
            <a:r>
              <a:rPr lang="en-US" b="1" dirty="0"/>
              <a:t>, Roma, and Ronald</a:t>
            </a:r>
            <a:r>
              <a:rPr lang="en-US" dirty="0"/>
              <a:t> by showcasing their listings in marketing campaigns to attract more bookings.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dirty="0"/>
              <a:t>Conduct training or provide resources to other hosts to replicate the strategies of successful hosts, such as </a:t>
            </a:r>
            <a:r>
              <a:rPr lang="en-US" b="1" dirty="0"/>
              <a:t>Tonya Portia</a:t>
            </a:r>
            <a:r>
              <a:rPr lang="en-US" dirty="0"/>
              <a:t>, who achieve higher prices.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chemeClr val="accent1"/>
                </a:solidFill>
              </a:rPr>
              <a:t>Seasonal Pricing Strategies</a:t>
            </a:r>
            <a:r>
              <a:rPr lang="en-US" dirty="0">
                <a:solidFill>
                  <a:schemeClr val="accent1"/>
                </a:solidFill>
              </a:rPr>
              <a:t>: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dirty="0"/>
              <a:t>With </a:t>
            </a:r>
            <a:r>
              <a:rPr lang="en-US" b="1" dirty="0"/>
              <a:t>average prices peaking in July</a:t>
            </a:r>
            <a:r>
              <a:rPr lang="en-US" dirty="0"/>
              <a:t>, recommend hosts increase prices during this time to maximize revenue.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dirty="0"/>
              <a:t>Offer promotional discounts during off-peak months to attract budget-conscious travelers.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chemeClr val="accent1"/>
                </a:solidFill>
              </a:rPr>
              <a:t>Regulate Unlicensed Hosts</a:t>
            </a:r>
            <a:r>
              <a:rPr lang="en-US" dirty="0">
                <a:solidFill>
                  <a:schemeClr val="accent1"/>
                </a:solidFill>
              </a:rPr>
              <a:t>: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dirty="0"/>
              <a:t>Encourage unlicensed hosts to obtain licensing, as they make up a notable portion of the top hosts. This could improve compliance and overall service quality.</a:t>
            </a:r>
          </a:p>
        </p:txBody>
      </p:sp>
    </p:spTree>
    <p:extLst>
      <p:ext uri="{BB962C8B-B14F-4D97-AF65-F5344CB8AC3E}">
        <p14:creationId xmlns:p14="http://schemas.microsoft.com/office/powerpoint/2010/main" val="24329542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D90387-6338-1941-C951-45696C6D30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>
                <a:solidFill>
                  <a:schemeClr val="accent1">
                    <a:lumMod val="75000"/>
                  </a:schemeClr>
                </a:solidFill>
              </a:rPr>
              <a:t>Host Analysis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2C85A7-2C0A-78BB-4791-E2E70EBC53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Recommendations for New Orleans:</a:t>
            </a:r>
          </a:p>
          <a:p>
            <a:pPr>
              <a:buFont typeface="+mj-lt"/>
              <a:buAutoNum type="arabicPeriod"/>
            </a:pPr>
            <a:r>
              <a:rPr lang="en-US" b="1" dirty="0">
                <a:solidFill>
                  <a:schemeClr val="accent1"/>
                </a:solidFill>
              </a:rPr>
              <a:t>Capitalize on October Price Spikes</a:t>
            </a:r>
            <a:r>
              <a:rPr lang="en-US" dirty="0">
                <a:solidFill>
                  <a:schemeClr val="accent1"/>
                </a:solidFill>
              </a:rPr>
              <a:t>: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The significant </a:t>
            </a:r>
            <a:r>
              <a:rPr lang="en-US" b="1" dirty="0"/>
              <a:t>spike in average prices in October</a:t>
            </a:r>
            <a:r>
              <a:rPr lang="en-US" dirty="0"/>
              <a:t> suggests a strong seasonal demand. Encourage hosts to optimize pricing strategies and list properties well in advance for this period.</a:t>
            </a:r>
          </a:p>
          <a:p>
            <a:pPr>
              <a:buFont typeface="+mj-lt"/>
              <a:buAutoNum type="arabicPeriod"/>
            </a:pPr>
            <a:r>
              <a:rPr lang="en-US" b="1" dirty="0">
                <a:solidFill>
                  <a:schemeClr val="accent1"/>
                </a:solidFill>
              </a:rPr>
              <a:t>Target Medium Price Label Customers</a:t>
            </a:r>
            <a:r>
              <a:rPr lang="en-US" dirty="0">
                <a:solidFill>
                  <a:schemeClr val="accent1"/>
                </a:solidFill>
              </a:rPr>
              <a:t>: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With the </a:t>
            </a:r>
            <a:r>
              <a:rPr lang="en-US" b="1" dirty="0"/>
              <a:t>medium price label</a:t>
            </a:r>
            <a:r>
              <a:rPr lang="en-US" dirty="0"/>
              <a:t> dominating licensed properties, focus marketing efforts on this segment by highlighting value-for-money listings.</a:t>
            </a:r>
          </a:p>
          <a:p>
            <a:pPr>
              <a:buFont typeface="+mj-lt"/>
              <a:buAutoNum type="arabicPeriod"/>
            </a:pPr>
            <a:r>
              <a:rPr lang="en-US" b="1" dirty="0">
                <a:solidFill>
                  <a:schemeClr val="accent1"/>
                </a:solidFill>
              </a:rPr>
              <a:t>Expand Hotel Room Listings</a:t>
            </a:r>
            <a:r>
              <a:rPr lang="en-US" dirty="0">
                <a:solidFill>
                  <a:schemeClr val="accent1"/>
                </a:solidFill>
              </a:rPr>
              <a:t>: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Since </a:t>
            </a:r>
            <a:r>
              <a:rPr lang="en-US" b="1" dirty="0"/>
              <a:t>hotel room type</a:t>
            </a:r>
            <a:r>
              <a:rPr lang="en-US" dirty="0"/>
              <a:t> tops the list among the top 20 hosts, encourage investment in this room type to cater to the demand.</a:t>
            </a:r>
          </a:p>
          <a:p>
            <a:pPr>
              <a:buFont typeface="+mj-lt"/>
              <a:buAutoNum type="arabicPeriod"/>
            </a:pPr>
            <a:r>
              <a:rPr lang="en-US" b="1" dirty="0">
                <a:solidFill>
                  <a:schemeClr val="accent1"/>
                </a:solidFill>
              </a:rPr>
              <a:t>Support Hosts with Training</a:t>
            </a:r>
            <a:r>
              <a:rPr lang="en-US" dirty="0">
                <a:solidFill>
                  <a:schemeClr val="accent1"/>
                </a:solidFill>
              </a:rPr>
              <a:t>: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Hosts like </a:t>
            </a:r>
            <a:r>
              <a:rPr lang="en-US" b="1" dirty="0"/>
              <a:t>Zack</a:t>
            </a:r>
            <a:r>
              <a:rPr lang="en-US" dirty="0"/>
              <a:t>, who attract the most average nights, could serve as benchmarks. Share best practices to help other hosts improve guest stays and retain customers longer.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410059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EFDD6-088D-D0DC-8175-BE5B318BF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accent1"/>
                </a:solidFill>
              </a:rPr>
              <a:t>Final observation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C00CCE-D709-C085-5DFE-330C09B427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1. General Market Trends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1"/>
                </a:solidFill>
              </a:rPr>
              <a:t>Average Metrics</a:t>
            </a:r>
            <a:r>
              <a:rPr lang="en-US" dirty="0">
                <a:solidFill>
                  <a:schemeClr val="accent1"/>
                </a:solidFill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Average price: </a:t>
            </a:r>
            <a:r>
              <a:rPr lang="en-US" b="1" dirty="0"/>
              <a:t>$198</a:t>
            </a:r>
            <a:r>
              <a:rPr lang="en-US" dirty="0"/>
              <a:t> across both cities.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Average availability: </a:t>
            </a:r>
            <a:r>
              <a:rPr lang="en-US" b="1" dirty="0"/>
              <a:t>194 days per year</a:t>
            </a:r>
            <a:r>
              <a:rPr lang="en-US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Each host manages an average of </a:t>
            </a:r>
            <a:r>
              <a:rPr lang="en-US" b="1" dirty="0"/>
              <a:t>2 listings</a:t>
            </a:r>
            <a:r>
              <a:rPr lang="en-US" dirty="0"/>
              <a:t> (6,000 hosts and 12,000 listings).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1"/>
                </a:solidFill>
              </a:rPr>
              <a:t>Explosive Growth</a:t>
            </a:r>
            <a:r>
              <a:rPr lang="en-US" dirty="0">
                <a:solidFill>
                  <a:schemeClr val="accent1"/>
                </a:solidFill>
              </a:rPr>
              <a:t> (2022–2024):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Hosts: </a:t>
            </a:r>
            <a:r>
              <a:rPr lang="en-US" b="1" dirty="0"/>
              <a:t>1469% increase</a:t>
            </a:r>
            <a:r>
              <a:rPr lang="en-US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Listings: </a:t>
            </a:r>
            <a:r>
              <a:rPr lang="en-US" b="1" dirty="0"/>
              <a:t>2059% increase</a:t>
            </a:r>
            <a:r>
              <a:rPr lang="en-US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1"/>
                </a:solidFill>
              </a:rPr>
              <a:t>Room Type Distribution</a:t>
            </a:r>
            <a:r>
              <a:rPr lang="en-US" dirty="0">
                <a:solidFill>
                  <a:schemeClr val="accent1"/>
                </a:solidFill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Entire homes dominate with </a:t>
            </a:r>
            <a:r>
              <a:rPr lang="en-US" b="1" dirty="0"/>
              <a:t>82%</a:t>
            </a:r>
            <a:r>
              <a:rPr lang="en-US" dirty="0"/>
              <a:t> of listings.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Shared rooms represent just </a:t>
            </a:r>
            <a:r>
              <a:rPr lang="en-US" b="1" dirty="0"/>
              <a:t>0.54%</a:t>
            </a:r>
            <a:r>
              <a:rPr lang="en-US" dirty="0"/>
              <a:t>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047936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A4AB1C-FF0A-C756-2C9F-6445A6E906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>
                <a:solidFill>
                  <a:schemeClr val="accent1"/>
                </a:solidFill>
              </a:rPr>
              <a:t>Final observation </a:t>
            </a:r>
            <a:br>
              <a:rPr lang="en-IN" b="1" dirty="0">
                <a:solidFill>
                  <a:schemeClr val="accent1"/>
                </a:solidFill>
              </a:rPr>
            </a:br>
            <a:endParaRPr lang="en-IN" dirty="0">
              <a:solidFill>
                <a:schemeClr val="accent1"/>
              </a:solidFill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4A3E1F89-F4C5-FB7D-24E0-BA3AA2E736A2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040255" y="1131925"/>
            <a:ext cx="9220794" cy="5564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IN" sz="3200" b="1" dirty="0">
                <a:solidFill>
                  <a:schemeClr val="accent1"/>
                </a:solidFill>
              </a:rPr>
              <a:t>. Pricing and Licensing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accent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Licensed hosts charge consistently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higher prices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across all room types.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Average Prices by Room Type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Hotel rooms: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Highest at $403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Shared rooms: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Lowest at $52 (licensed)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and $36 (non-licensed).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Licensed properties attract more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reviews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(5 times more on average).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Night-Stay Trends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Non-licensed properties have longer average stays, particularly shared rooms and entire homes.</a:t>
            </a:r>
          </a:p>
          <a:p>
            <a:r>
              <a:rPr lang="en-US" sz="2800" b="1" dirty="0">
                <a:solidFill>
                  <a:schemeClr val="accent1"/>
                </a:solidFill>
              </a:rPr>
              <a:t>Seasonal Trends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1800" dirty="0"/>
              <a:t>Listings peak in </a:t>
            </a:r>
            <a:r>
              <a:rPr lang="en-US" sz="1800" b="1" dirty="0"/>
              <a:t>May and June</a:t>
            </a:r>
            <a:r>
              <a:rPr lang="en-US" sz="1800" dirty="0"/>
              <a:t>, with June being the highest.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1800" dirty="0"/>
              <a:t>A decline occurs in </a:t>
            </a:r>
            <a:r>
              <a:rPr lang="en-US" sz="1800" b="1" dirty="0"/>
              <a:t>July</a:t>
            </a:r>
            <a:r>
              <a:rPr lang="en-US" sz="1800" dirty="0"/>
              <a:t>, followed by a small spike in August.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1800" dirty="0"/>
              <a:t>Listings are lowest from </a:t>
            </a:r>
            <a:r>
              <a:rPr lang="en-US" sz="1800" b="1" dirty="0"/>
              <a:t>January to April</a:t>
            </a:r>
            <a:r>
              <a:rPr lang="en-US" sz="1800" dirty="0"/>
              <a:t> and in </a:t>
            </a:r>
            <a:r>
              <a:rPr lang="en-US" sz="1800" b="1" dirty="0"/>
              <a:t>December</a:t>
            </a:r>
            <a:r>
              <a:rPr lang="en-US" sz="1800" dirty="0"/>
              <a:t>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1800" dirty="0"/>
              <a:t>Chicago: Average prices peak in </a:t>
            </a:r>
            <a:r>
              <a:rPr lang="en-US" sz="1800" b="1" dirty="0"/>
              <a:t>July</a:t>
            </a:r>
            <a:r>
              <a:rPr lang="en-US" sz="1800" dirty="0"/>
              <a:t>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1800" dirty="0"/>
              <a:t>New Orleans: A </a:t>
            </a:r>
            <a:r>
              <a:rPr lang="en-US" sz="1800" b="1" dirty="0"/>
              <a:t>major price spike in October</a:t>
            </a:r>
            <a:r>
              <a:rPr lang="en-US" sz="1800" dirty="0"/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40511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15AD1A-9871-2C0D-4CD9-2343FC1F1F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>
                <a:solidFill>
                  <a:schemeClr val="accent1"/>
                </a:solidFill>
              </a:rPr>
              <a:t>Final observation </a:t>
            </a:r>
            <a:br>
              <a:rPr lang="en-IN" b="1" dirty="0">
                <a:solidFill>
                  <a:schemeClr val="accent1"/>
                </a:solidFill>
              </a:rPr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9724C6-2CE4-A739-2AFE-DE95C122D8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chemeClr val="accent1"/>
                </a:solidFill>
              </a:rPr>
              <a:t>City-Specific Trends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chemeClr val="accent1"/>
                </a:solidFill>
              </a:rPr>
              <a:t>Chicago</a:t>
            </a:r>
            <a:r>
              <a:rPr lang="en-US" dirty="0">
                <a:solidFill>
                  <a:schemeClr val="accent1"/>
                </a:solidFill>
              </a:rPr>
              <a:t>: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dirty="0"/>
              <a:t>Licensed neighborhoods have </a:t>
            </a:r>
            <a:r>
              <a:rPr lang="en-US" b="1" dirty="0"/>
              <a:t>higher average prices</a:t>
            </a:r>
            <a:r>
              <a:rPr lang="en-US" dirty="0"/>
              <a:t> ($214) but lower average nights spent compared to non-licensed ones, except in </a:t>
            </a:r>
            <a:r>
              <a:rPr lang="en-US" b="1" dirty="0"/>
              <a:t>West Pullman</a:t>
            </a:r>
            <a:r>
              <a:rPr lang="en-US" dirty="0"/>
              <a:t>.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b="1" dirty="0"/>
              <a:t>Entire home/apartment types</a:t>
            </a:r>
            <a:r>
              <a:rPr lang="en-US" dirty="0"/>
              <a:t> generate the most revenue (4–5 times more than other room types).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chemeClr val="accent1"/>
                </a:solidFill>
              </a:rPr>
              <a:t>New Orleans</a:t>
            </a:r>
            <a:r>
              <a:rPr lang="en-US" dirty="0">
                <a:solidFill>
                  <a:schemeClr val="accent1"/>
                </a:solidFill>
              </a:rPr>
              <a:t>: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dirty="0"/>
              <a:t>Licensed properties have higher average prices ($181) but lower nights spent than non-licensed ones.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dirty="0"/>
              <a:t>Similar seasonal trends to Chicago but with an </a:t>
            </a:r>
            <a:r>
              <a:rPr lang="en-US" b="1" dirty="0"/>
              <a:t>October price spike</a:t>
            </a:r>
            <a:r>
              <a:rPr lang="en-US" dirty="0"/>
              <a:t>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075984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0E355-3048-6ADC-DA33-A5C6C658E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>
                <a:solidFill>
                  <a:schemeClr val="accent1"/>
                </a:solidFill>
              </a:rPr>
              <a:t>Final observation </a:t>
            </a:r>
            <a:br>
              <a:rPr lang="en-IN" b="1" dirty="0">
                <a:solidFill>
                  <a:schemeClr val="accent1"/>
                </a:solidFill>
              </a:rPr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43FB77-0148-6918-7794-AA3440C4CB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chemeClr val="accent1"/>
                </a:solidFill>
              </a:rPr>
              <a:t>. Host Analysis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chemeClr val="accent1"/>
                </a:solidFill>
              </a:rPr>
              <a:t>Chicago</a:t>
            </a:r>
            <a:r>
              <a:rPr lang="en-US" dirty="0">
                <a:solidFill>
                  <a:schemeClr val="accent1"/>
                </a:solidFill>
              </a:rPr>
              <a:t>: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dirty="0"/>
              <a:t>Popular hosts by nights stayed: </a:t>
            </a:r>
            <a:r>
              <a:rPr lang="en-US" b="1" dirty="0" err="1"/>
              <a:t>Shengjian</a:t>
            </a:r>
            <a:r>
              <a:rPr lang="en-US" b="1" dirty="0"/>
              <a:t>, Roma, and Ronald</a:t>
            </a:r>
            <a:r>
              <a:rPr lang="en-US" dirty="0"/>
              <a:t>.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b="1" dirty="0"/>
              <a:t>High price labels</a:t>
            </a:r>
            <a:r>
              <a:rPr lang="en-US" dirty="0"/>
              <a:t> dominate in count among licensed hosts.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b="1" dirty="0"/>
              <a:t>8 of the top 20 hosts</a:t>
            </a:r>
            <a:r>
              <a:rPr lang="en-US" dirty="0"/>
              <a:t> are unlicensed.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chemeClr val="accent1"/>
                </a:solidFill>
              </a:rPr>
              <a:t>New Orleans</a:t>
            </a:r>
            <a:r>
              <a:rPr lang="en-US" dirty="0">
                <a:solidFill>
                  <a:schemeClr val="accent1"/>
                </a:solidFill>
              </a:rPr>
              <a:t>: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dirty="0"/>
              <a:t>Most average nights per host: </a:t>
            </a:r>
            <a:r>
              <a:rPr lang="en-US" b="1" dirty="0"/>
              <a:t>Zack</a:t>
            </a:r>
            <a:r>
              <a:rPr lang="en-US" dirty="0"/>
              <a:t>.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dirty="0"/>
              <a:t>Medium price labels dominate among licensed properties.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b="1" dirty="0"/>
              <a:t>Hotel rooms</a:t>
            </a:r>
            <a:r>
              <a:rPr lang="en-US" dirty="0"/>
              <a:t> rank highest among the top 20 hosts.</a:t>
            </a:r>
          </a:p>
        </p:txBody>
      </p:sp>
    </p:spTree>
    <p:extLst>
      <p:ext uri="{BB962C8B-B14F-4D97-AF65-F5344CB8AC3E}">
        <p14:creationId xmlns:p14="http://schemas.microsoft.com/office/powerpoint/2010/main" val="13596423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3382EE-FCC4-52FB-A7CA-9E1453CE7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Final Recommendations</a:t>
            </a:r>
            <a:br>
              <a:rPr lang="en-US" b="1" dirty="0">
                <a:solidFill>
                  <a:schemeClr val="accent1"/>
                </a:solidFill>
              </a:rPr>
            </a:br>
            <a:endParaRPr lang="en-IN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F97F3C-841B-265B-F641-D4B1DEFB24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chemeClr val="accent1"/>
                </a:solidFill>
              </a:rPr>
              <a:t>Licensing Strategies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Promote licensing by offering incentives like </a:t>
            </a:r>
            <a:r>
              <a:rPr lang="en-US" b="1" dirty="0"/>
              <a:t>reduced fees</a:t>
            </a:r>
            <a:r>
              <a:rPr lang="en-US" dirty="0"/>
              <a:t> or </a:t>
            </a:r>
            <a:r>
              <a:rPr lang="en-US" b="1" dirty="0"/>
              <a:t>fast-tracked applications</a:t>
            </a:r>
            <a:r>
              <a:rPr lang="en-US" dirty="0"/>
              <a:t>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Educate hosts on benefits like </a:t>
            </a:r>
            <a:r>
              <a:rPr lang="en-US" b="1" dirty="0"/>
              <a:t>higher earnings, better reviews, and guest trust</a:t>
            </a:r>
            <a:r>
              <a:rPr lang="en-US" dirty="0"/>
              <a:t>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Encourage unlicensed hosts in high-demand areas to become licensed for increased revenue potential.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chemeClr val="accent1"/>
                </a:solidFill>
              </a:rPr>
              <a:t> Seasonal Demand Management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Focus marketing efforts on the </a:t>
            </a:r>
            <a:r>
              <a:rPr lang="en-US" b="1" dirty="0"/>
              <a:t>May–June peak</a:t>
            </a:r>
            <a:r>
              <a:rPr lang="en-US" dirty="0"/>
              <a:t> to attract more listings and bookings.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Offer </a:t>
            </a:r>
            <a:r>
              <a:rPr lang="en-US" b="1" dirty="0"/>
              <a:t>incentives for off-peak months</a:t>
            </a:r>
            <a:r>
              <a:rPr lang="en-US" dirty="0"/>
              <a:t> (January–April, September–December) to maintain steady listing availability.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Use </a:t>
            </a:r>
            <a:r>
              <a:rPr lang="en-US" b="1" dirty="0"/>
              <a:t>dynamic pricing tools</a:t>
            </a:r>
            <a:r>
              <a:rPr lang="en-US" dirty="0"/>
              <a:t> to optimize room rates for both peak and off-peak periods.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479099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14CBAF-545B-D608-824D-2488D424B8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Final Recommendations</a:t>
            </a:r>
            <a:br>
              <a:rPr lang="en-US" b="1" dirty="0">
                <a:solidFill>
                  <a:schemeClr val="accent1"/>
                </a:solidFill>
              </a:rPr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E9736E-9505-6F44-B62B-5E5F21C686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3. Room Type Optimization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1"/>
                </a:solidFill>
              </a:rPr>
              <a:t>Entire Homes</a:t>
            </a:r>
            <a:r>
              <a:rPr lang="en-US" dirty="0">
                <a:solidFill>
                  <a:schemeClr val="accent1"/>
                </a:solidFill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Promote entire homes for long-term stays, especially among non-licensed hosts, to improve revenue.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Provide </a:t>
            </a:r>
            <a:r>
              <a:rPr lang="en-US" b="1" dirty="0"/>
              <a:t>promotional offers</a:t>
            </a:r>
            <a:r>
              <a:rPr lang="en-US" dirty="0"/>
              <a:t> to licensed hosts of entire homes to compete with non-licensed properties.</a:t>
            </a:r>
            <a:r>
              <a:rPr lang="en-US" b="1" dirty="0"/>
              <a:t>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Shared Rooms</a:t>
            </a:r>
            <a:r>
              <a:rPr lang="en-US" dirty="0"/>
              <a:t>: Highlight affordability to attract budget-conscious travelers and students.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Work with licensed hosts to ensure </a:t>
            </a:r>
            <a:r>
              <a:rPr lang="en-US" b="1" dirty="0"/>
              <a:t>quality and competitive pricing</a:t>
            </a:r>
            <a:r>
              <a:rPr lang="en-US" dirty="0"/>
              <a:t> for shared rooms.</a:t>
            </a:r>
          </a:p>
          <a:p>
            <a:r>
              <a:rPr lang="en-US" b="1" dirty="0">
                <a:solidFill>
                  <a:schemeClr val="accent1"/>
                </a:solidFill>
              </a:rPr>
              <a:t>Customer Targeting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Target </a:t>
            </a:r>
            <a:r>
              <a:rPr lang="en-US" b="1" dirty="0"/>
              <a:t>budget-conscious travelers</a:t>
            </a:r>
            <a:r>
              <a:rPr lang="en-US" dirty="0"/>
              <a:t> with shared room promotions and affordable non-licensed properties.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Use </a:t>
            </a:r>
            <a:r>
              <a:rPr lang="en-US" b="1" dirty="0"/>
              <a:t>value-based marketing</a:t>
            </a:r>
            <a:r>
              <a:rPr lang="en-US" dirty="0"/>
              <a:t> for licensed properties to justify higher pricing.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565095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491D1B0-75A6-3799-CB83-B27BEE70F2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6" y="0"/>
            <a:ext cx="121695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0899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008A0-05B2-2175-B320-016110ED8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Final Recommendations</a:t>
            </a:r>
            <a:br>
              <a:rPr lang="en-US" b="1" dirty="0">
                <a:solidFill>
                  <a:schemeClr val="accent1"/>
                </a:solidFill>
              </a:rPr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9366DC-0B0D-7A59-0B7A-70418042CC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chemeClr val="accent1"/>
                </a:solidFill>
              </a:rPr>
              <a:t>Host Engagement and Training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Share </a:t>
            </a:r>
            <a:r>
              <a:rPr lang="en-US" b="1" dirty="0"/>
              <a:t>best practices</a:t>
            </a:r>
            <a:r>
              <a:rPr lang="en-US" dirty="0"/>
              <a:t> from successful hosts like </a:t>
            </a:r>
            <a:r>
              <a:rPr lang="en-US" b="1" dirty="0" err="1"/>
              <a:t>Shengjian</a:t>
            </a:r>
            <a:r>
              <a:rPr lang="en-US" b="1" dirty="0"/>
              <a:t>, Roma, and Zack</a:t>
            </a:r>
            <a:r>
              <a:rPr lang="en-US" dirty="0"/>
              <a:t> to help others improve occupancy and pricing.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Provide </a:t>
            </a:r>
            <a:r>
              <a:rPr lang="en-US" b="1" dirty="0"/>
              <a:t>training programs</a:t>
            </a:r>
            <a:r>
              <a:rPr lang="en-US" dirty="0"/>
              <a:t> for new hosts to maintain high-quality accommodations and guest experiences.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Encourage hosts to manage multiple listings by showcasing potential revenue opportunities.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chemeClr val="accent1"/>
                </a:solidFill>
              </a:rPr>
              <a:t>City-Specific Action Plans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b="1" dirty="0"/>
              <a:t>Chicago</a:t>
            </a:r>
            <a:r>
              <a:rPr lang="en-US" dirty="0"/>
              <a:t>: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dirty="0"/>
              <a:t>Maintain its </a:t>
            </a:r>
            <a:r>
              <a:rPr lang="en-US" b="1" dirty="0"/>
              <a:t>higher pricing trend</a:t>
            </a:r>
            <a:r>
              <a:rPr lang="en-US" dirty="0"/>
              <a:t> for licensed properties while improving occupancy rates in neighborhoods with lower availability.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dirty="0"/>
              <a:t>Market </a:t>
            </a:r>
            <a:r>
              <a:rPr lang="en-US" b="1" dirty="0"/>
              <a:t>hotel room types</a:t>
            </a:r>
            <a:r>
              <a:rPr lang="en-US" dirty="0"/>
              <a:t> to high-end travelers.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b="1" dirty="0"/>
              <a:t>New Orleans</a:t>
            </a:r>
            <a:r>
              <a:rPr lang="en-US" dirty="0"/>
              <a:t>: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dirty="0"/>
              <a:t>Leverage the </a:t>
            </a:r>
            <a:r>
              <a:rPr lang="en-US" b="1" dirty="0"/>
              <a:t>October price spike</a:t>
            </a:r>
            <a:r>
              <a:rPr lang="en-US" dirty="0"/>
              <a:t> by promoting listings for that period in advance.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dirty="0"/>
              <a:t>Address price sensitivity to narrow the gap between licensed and non-licensed host performance.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dirty="0"/>
              <a:t>Encourage more </a:t>
            </a:r>
            <a:r>
              <a:rPr lang="en-US" b="1" dirty="0"/>
              <a:t>hotel room listings</a:t>
            </a:r>
            <a:r>
              <a:rPr lang="en-US" dirty="0"/>
              <a:t> to cater to demand.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405416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04DF7B9-281C-ABBB-564B-0232751704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6" y="0"/>
            <a:ext cx="121695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2013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0121D51-C9EB-9FA1-78DC-167A076AE7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2" y="0"/>
            <a:ext cx="120954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3724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468260-9C3C-CFD3-B3BE-7E49579281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99" y="0"/>
            <a:ext cx="121566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5416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5DC43EF-AD51-4C52-E34F-6CBACC281E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3" y="0"/>
            <a:ext cx="121742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9829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79CDB37-DA43-B478-2B1E-54EB21E28A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99" y="0"/>
            <a:ext cx="121566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9891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3BB9C91-5E09-C232-D618-40CEB28B70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99" y="0"/>
            <a:ext cx="121566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51933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Slate</Template>
  <TotalTime>1672</TotalTime>
  <Words>2912</Words>
  <Application>Microsoft Office PowerPoint</Application>
  <PresentationFormat>Widescreen</PresentationFormat>
  <Paragraphs>265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5" baseType="lpstr">
      <vt:lpstr>Arial</vt:lpstr>
      <vt:lpstr>Calisto MT</vt:lpstr>
      <vt:lpstr>Wingdings</vt:lpstr>
      <vt:lpstr>Wingdings 2</vt:lpstr>
      <vt:lpstr>Slate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Airbnb Overview Analysis</vt:lpstr>
      <vt:lpstr>Airbnb Overview Analysis</vt:lpstr>
      <vt:lpstr>Property Analysis</vt:lpstr>
      <vt:lpstr>Property Analysis</vt:lpstr>
      <vt:lpstr>Property Analysis</vt:lpstr>
      <vt:lpstr>Property Analysis by Room Type- Chicago</vt:lpstr>
      <vt:lpstr>Property Analysis by Room Type- Chicago</vt:lpstr>
      <vt:lpstr>Property Analysis by Room Type-New Orleans</vt:lpstr>
      <vt:lpstr>Property Analysis by Room Type-New Orleans</vt:lpstr>
      <vt:lpstr>Pricing Analysis</vt:lpstr>
      <vt:lpstr>Host Analysis</vt:lpstr>
      <vt:lpstr>Host Analysis</vt:lpstr>
      <vt:lpstr>Host Analysis</vt:lpstr>
      <vt:lpstr>Final observation </vt:lpstr>
      <vt:lpstr>Final observation  </vt:lpstr>
      <vt:lpstr>Final observation  </vt:lpstr>
      <vt:lpstr>Final observation  </vt:lpstr>
      <vt:lpstr>Final Recommendations </vt:lpstr>
      <vt:lpstr>Final Recommendations </vt:lpstr>
      <vt:lpstr>Final Recommendations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Sanjay Dalawai</dc:creator>
  <cp:lastModifiedBy>Sanjay Dalawai</cp:lastModifiedBy>
  <cp:revision>1</cp:revision>
  <dcterms:created xsi:type="dcterms:W3CDTF">2024-11-17T07:20:43Z</dcterms:created>
  <dcterms:modified xsi:type="dcterms:W3CDTF">2024-11-18T11:12:54Z</dcterms:modified>
</cp:coreProperties>
</file>